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5" r:id="rId1"/>
  </p:sldMasterIdLst>
  <p:notesMasterIdLst>
    <p:notesMasterId r:id="rId17"/>
  </p:notesMasterIdLst>
  <p:sldIdLst>
    <p:sldId id="278" r:id="rId2"/>
    <p:sldId id="375" r:id="rId3"/>
    <p:sldId id="302" r:id="rId4"/>
    <p:sldId id="303" r:id="rId5"/>
    <p:sldId id="309" r:id="rId6"/>
    <p:sldId id="257" r:id="rId7"/>
    <p:sldId id="330" r:id="rId8"/>
    <p:sldId id="332" r:id="rId9"/>
    <p:sldId id="319" r:id="rId10"/>
    <p:sldId id="326" r:id="rId11"/>
    <p:sldId id="376" r:id="rId12"/>
    <p:sldId id="354" r:id="rId13"/>
    <p:sldId id="355" r:id="rId14"/>
    <p:sldId id="356" r:id="rId15"/>
    <p:sldId id="368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3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 autoAdjust="0"/>
    <p:restoredTop sz="94693" autoAdjust="0"/>
  </p:normalViewPr>
  <p:slideViewPr>
    <p:cSldViewPr>
      <p:cViewPr varScale="1">
        <p:scale>
          <a:sx n="84" d="100"/>
          <a:sy n="84" d="100"/>
        </p:scale>
        <p:origin x="142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584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A87F67F0-CEF3-4527-9E91-C75E8D4057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662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3D9D99-2F7A-4C99-9755-2426FC6E38C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661988" y="400050"/>
            <a:ext cx="5456237" cy="4092575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886325"/>
            <a:ext cx="5181600" cy="3649663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6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CDA19C-08AD-422B-AEBB-C3EF75AB59AE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294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729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68A91A-EC9B-4F5F-96A1-DA2CF0C2C3A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9011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559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8B1AEA-334E-4912-87F4-F52925CDBFF2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18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543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70F1BE-B497-4BDC-872F-908759C78B1B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075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73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310784-ADFC-4365-BE4C-F37C3C313F9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1673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044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4BA9B-CFAF-4AE1-9307-2DA53C1B8EF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515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513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BD3580-EC2C-4670-BBEE-6625D7CE646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5360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90625" y="714375"/>
            <a:ext cx="4572000" cy="3429000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929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8F7CB-ADA4-4C4A-A336-65BA3249BAC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55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20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898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208899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0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1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2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3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4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5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6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7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8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09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0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1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2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3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4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5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6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7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8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19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0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1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2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3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4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5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6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7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8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29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30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/>
            </a:p>
          </p:txBody>
        </p:sp>
        <p:sp>
          <p:nvSpPr>
            <p:cNvPr id="208931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2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3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4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5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6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7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8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39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0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1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2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3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4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5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6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7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8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49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0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1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2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3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4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5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6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7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8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59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0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1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2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3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4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5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6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7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8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69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0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1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2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3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4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5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6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7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8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79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0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1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2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3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4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5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6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7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8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89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0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1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2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3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4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5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6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7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8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999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0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1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2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3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4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5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6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7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8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09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0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1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2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3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4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5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6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7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8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19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0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1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2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3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4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5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6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7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8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29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0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1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2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3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4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5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6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7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8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39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0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1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2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3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4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5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6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7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8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49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0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1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2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3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4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5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6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7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8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59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0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1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2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3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4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5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6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7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8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69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0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1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2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3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4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5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6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7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8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79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0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1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2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3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4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5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6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7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8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89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0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1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2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3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4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5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6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7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8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99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0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1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2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3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4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5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6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7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8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09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10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11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12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13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9114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09115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209116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9117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9118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68C3C42-8696-43FD-ADCB-73669BAEB0E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6B6F03-6A8E-4A98-A36A-8761BE1FE49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142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C54A87-87A3-40B6-B356-0E8ADAEE253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52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5E573E5-5679-4619-AE26-24EFB9AB8EE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6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84498-6576-4886-8D1A-EC32C8A1F6A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94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4ED432-A407-4EA8-A627-ABB0055F4B9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88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CB801E6-A943-4478-A1B0-A9260926436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06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332062-C478-44A3-8E13-0BF73212D2D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46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82A5FB-79E5-43BD-9B29-D0CC47BCC6F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558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84DEC1-2BD4-468C-B72A-EA4AE08B2AF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540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B5609A-66CD-444B-9D1B-49B7E42A70C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68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75588F9-93D3-4762-8A7E-C5AFDB7EC18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53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874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20787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7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7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7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7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8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89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790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0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0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1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2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3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4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5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6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7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8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99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0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1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2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3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4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5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6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7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08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8090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22C0493-9FFC-433A-8DE2-824EBF5B806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8091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08092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08093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8094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4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D3F1F"/>
                </a:solidFill>
              </a:rPr>
              <a:t>Complaint Process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Alleged discriminatory act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Internal investigation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Internal resolution process (dictate, mediate, or arbitrate a decision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External resolution process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Complaint filed with EEOC within 180 days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Employer notified within 10 days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Investigation completed within 120 days (currently over 300 days!)</a:t>
            </a:r>
          </a:p>
          <a:p>
            <a:pPr lvl="2">
              <a:lnSpc>
                <a:spcPct val="90000"/>
              </a:lnSpc>
            </a:pPr>
            <a:r>
              <a:rPr lang="en-US" altLang="en-US" sz="2000" b="1"/>
              <a:t>reasonable cause found</a:t>
            </a:r>
            <a:r>
              <a:rPr lang="en-US" altLang="en-US" sz="2000"/>
              <a:t>:  attempt to reach agreement with employer; if no agreement, EEOC can file suit</a:t>
            </a:r>
          </a:p>
          <a:p>
            <a:pPr lvl="2">
              <a:lnSpc>
                <a:spcPct val="90000"/>
              </a:lnSpc>
            </a:pPr>
            <a:r>
              <a:rPr lang="en-US" altLang="en-US" sz="2000" b="1"/>
              <a:t>reasonable cause NOT found</a:t>
            </a:r>
            <a:r>
              <a:rPr lang="en-US" altLang="en-US" sz="2000"/>
              <a:t>:  right to sue letter issued to employee; employee has 90 days to file suit</a:t>
            </a:r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D3F1F"/>
                </a:solidFill>
              </a:rPr>
              <a:t>Major Laws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76400"/>
            <a:ext cx="7620000" cy="4724400"/>
          </a:xfrm>
        </p:spPr>
        <p:txBody>
          <a:bodyPr/>
          <a:lstStyle/>
          <a:p>
            <a:r>
              <a:rPr lang="en-US" altLang="en-US" sz="2800"/>
              <a:t>Title VII of Civil Rights Act of 1964, amended in 1972 and 1991- extends 14th Amendment</a:t>
            </a:r>
          </a:p>
          <a:p>
            <a:r>
              <a:rPr lang="en-US" altLang="en-US" sz="2800"/>
              <a:t>Equal Pay Act of 1963</a:t>
            </a:r>
          </a:p>
          <a:p>
            <a:r>
              <a:rPr lang="en-US" altLang="en-US" sz="2800"/>
              <a:t>Age Discrimination in Employment Act (1976, 1978)</a:t>
            </a:r>
          </a:p>
          <a:p>
            <a:r>
              <a:rPr lang="en-US" altLang="en-US" sz="2800"/>
              <a:t>Vocational Rehabilitation Act of 1975, Americans with Disabilities Act of 1990</a:t>
            </a:r>
          </a:p>
          <a:p>
            <a:r>
              <a:rPr lang="en-US" altLang="en-US" sz="2800"/>
              <a:t>Pregnancy Discrimination Act of 1992</a:t>
            </a:r>
          </a:p>
          <a:p>
            <a:r>
              <a:rPr lang="en-US" altLang="en-US" sz="2800"/>
              <a:t>Vietnam Era Veterans Readjustment Act (1974)</a:t>
            </a: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381000" y="381000"/>
            <a:ext cx="35814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Does requirement directly refer to member of federally protected class?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381000" y="1524000"/>
            <a:ext cx="37338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Has case law, state law, or local law expanded definition of protected class?</a:t>
            </a: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381000" y="2895600"/>
            <a:ext cx="3886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Does requirement have adverse impact?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81000" y="3733800"/>
            <a:ext cx="5257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Is requirement subterfuge for discrimination?</a:t>
            </a: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381000" y="4572000"/>
            <a:ext cx="5257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Is requirement job related?</a:t>
            </a: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381000" y="5410200"/>
            <a:ext cx="52482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Were alternatives with less adverse impact considered?</a:t>
            </a:r>
          </a:p>
        </p:txBody>
      </p:sp>
      <p:sp>
        <p:nvSpPr>
          <p:cNvPr id="79880" name="AutoShape 8"/>
          <p:cNvSpPr>
            <a:spLocks noChangeArrowheads="1"/>
          </p:cNvSpPr>
          <p:nvPr/>
        </p:nvSpPr>
        <p:spPr bwMode="auto">
          <a:xfrm>
            <a:off x="1524000" y="6172200"/>
            <a:ext cx="1371600" cy="533400"/>
          </a:xfrm>
          <a:prstGeom prst="flowChartTerminator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accent2"/>
                </a:solidFill>
                <a:latin typeface="Times New Roman" panose="02020603050405020304" pitchFamily="18" charset="0"/>
              </a:rPr>
              <a:t>Probably </a:t>
            </a:r>
          </a:p>
          <a:p>
            <a:pPr algn="ctr"/>
            <a:r>
              <a:rPr lang="en-US" altLang="en-US">
                <a:solidFill>
                  <a:schemeClr val="accent2"/>
                </a:solidFill>
                <a:latin typeface="Times New Roman" panose="02020603050405020304" pitchFamily="18" charset="0"/>
              </a:rPr>
              <a:t>Legal</a:t>
            </a:r>
          </a:p>
        </p:txBody>
      </p:sp>
      <p:sp>
        <p:nvSpPr>
          <p:cNvPr id="79881" name="AutoShape 9"/>
          <p:cNvSpPr>
            <a:spLocks noChangeArrowheads="1"/>
          </p:cNvSpPr>
          <p:nvPr/>
        </p:nvSpPr>
        <p:spPr bwMode="auto">
          <a:xfrm>
            <a:off x="7391400" y="990600"/>
            <a:ext cx="1371600" cy="5334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Probably 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Illegal</a:t>
            </a:r>
          </a:p>
        </p:txBody>
      </p:sp>
      <p:sp>
        <p:nvSpPr>
          <p:cNvPr id="79882" name="AutoShape 10"/>
          <p:cNvSpPr>
            <a:spLocks noChangeArrowheads="1"/>
          </p:cNvSpPr>
          <p:nvPr/>
        </p:nvSpPr>
        <p:spPr bwMode="auto">
          <a:xfrm>
            <a:off x="7010400" y="3657600"/>
            <a:ext cx="1371600" cy="5334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Probably 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Illegal</a:t>
            </a:r>
          </a:p>
        </p:txBody>
      </p:sp>
      <p:sp>
        <p:nvSpPr>
          <p:cNvPr id="79883" name="AutoShape 11"/>
          <p:cNvSpPr>
            <a:spLocks noChangeArrowheads="1"/>
          </p:cNvSpPr>
          <p:nvPr/>
        </p:nvSpPr>
        <p:spPr bwMode="auto">
          <a:xfrm>
            <a:off x="7010400" y="4419600"/>
            <a:ext cx="1371600" cy="5334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Probably 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Illegal</a:t>
            </a:r>
          </a:p>
        </p:txBody>
      </p:sp>
      <p:sp>
        <p:nvSpPr>
          <p:cNvPr id="79884" name="AutoShape 12"/>
          <p:cNvSpPr>
            <a:spLocks noChangeArrowheads="1"/>
          </p:cNvSpPr>
          <p:nvPr/>
        </p:nvSpPr>
        <p:spPr bwMode="auto">
          <a:xfrm>
            <a:off x="7010400" y="5257800"/>
            <a:ext cx="1371600" cy="5334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Probably 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Illegal</a:t>
            </a:r>
          </a:p>
        </p:txBody>
      </p:sp>
      <p:sp>
        <p:nvSpPr>
          <p:cNvPr id="79885" name="AutoShape 13"/>
          <p:cNvSpPr>
            <a:spLocks noChangeArrowheads="1"/>
          </p:cNvSpPr>
          <p:nvPr/>
        </p:nvSpPr>
        <p:spPr bwMode="auto">
          <a:xfrm>
            <a:off x="5105400" y="2743200"/>
            <a:ext cx="1371600" cy="533400"/>
          </a:xfrm>
          <a:prstGeom prst="flowChartTerminator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accent2"/>
                </a:solidFill>
                <a:latin typeface="Times New Roman" panose="02020603050405020304" pitchFamily="18" charset="0"/>
              </a:rPr>
              <a:t>Probably </a:t>
            </a:r>
          </a:p>
          <a:p>
            <a:pPr algn="ctr"/>
            <a:r>
              <a:rPr lang="en-US" altLang="en-US">
                <a:solidFill>
                  <a:schemeClr val="accent2"/>
                </a:solidFill>
                <a:latin typeface="Times New Roman" panose="02020603050405020304" pitchFamily="18" charset="0"/>
              </a:rPr>
              <a:t>Legal</a:t>
            </a:r>
          </a:p>
        </p:txBody>
      </p:sp>
      <p:sp>
        <p:nvSpPr>
          <p:cNvPr id="79886" name="AutoShape 14"/>
          <p:cNvSpPr>
            <a:spLocks noChangeArrowheads="1"/>
          </p:cNvSpPr>
          <p:nvPr/>
        </p:nvSpPr>
        <p:spPr bwMode="auto">
          <a:xfrm>
            <a:off x="4800600" y="762000"/>
            <a:ext cx="1828800" cy="11430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BFOQ?</a:t>
            </a:r>
          </a:p>
        </p:txBody>
      </p:sp>
      <p:sp>
        <p:nvSpPr>
          <p:cNvPr id="79887" name="AutoShape 15"/>
          <p:cNvSpPr>
            <a:spLocks noChangeArrowheads="1"/>
          </p:cNvSpPr>
          <p:nvPr/>
        </p:nvSpPr>
        <p:spPr bwMode="auto">
          <a:xfrm>
            <a:off x="4343400" y="762000"/>
            <a:ext cx="595313" cy="333375"/>
          </a:xfrm>
          <a:prstGeom prst="rightArrow">
            <a:avLst>
              <a:gd name="adj1" fmla="val 50000"/>
              <a:gd name="adj2" fmla="val 44643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8" name="Text Box 16"/>
          <p:cNvSpPr txBox="1">
            <a:spLocks noChangeArrowheads="1"/>
          </p:cNvSpPr>
          <p:nvPr/>
        </p:nvSpPr>
        <p:spPr bwMode="auto">
          <a:xfrm>
            <a:off x="4267200" y="5334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79889" name="AutoShape 17"/>
          <p:cNvSpPr>
            <a:spLocks noChangeArrowheads="1"/>
          </p:cNvSpPr>
          <p:nvPr/>
        </p:nvSpPr>
        <p:spPr bwMode="auto">
          <a:xfrm>
            <a:off x="6705600" y="1143000"/>
            <a:ext cx="595313" cy="333375"/>
          </a:xfrm>
          <a:prstGeom prst="rightArrow">
            <a:avLst>
              <a:gd name="adj1" fmla="val 50000"/>
              <a:gd name="adj2" fmla="val 44643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0" name="Text Box 18"/>
          <p:cNvSpPr txBox="1">
            <a:spLocks noChangeArrowheads="1"/>
          </p:cNvSpPr>
          <p:nvPr/>
        </p:nvSpPr>
        <p:spPr bwMode="auto">
          <a:xfrm>
            <a:off x="6705600" y="9144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79891" name="AutoShape 19"/>
          <p:cNvSpPr>
            <a:spLocks noChangeArrowheads="1"/>
          </p:cNvSpPr>
          <p:nvPr/>
        </p:nvSpPr>
        <p:spPr bwMode="auto">
          <a:xfrm>
            <a:off x="4343400" y="1524000"/>
            <a:ext cx="595313" cy="333375"/>
          </a:xfrm>
          <a:prstGeom prst="rightArrow">
            <a:avLst>
              <a:gd name="adj1" fmla="val 50000"/>
              <a:gd name="adj2" fmla="val 44643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2" name="AutoShape 20"/>
          <p:cNvSpPr>
            <a:spLocks noChangeArrowheads="1"/>
          </p:cNvSpPr>
          <p:nvPr/>
        </p:nvSpPr>
        <p:spPr bwMode="auto">
          <a:xfrm>
            <a:off x="4419600" y="2895600"/>
            <a:ext cx="595313" cy="333375"/>
          </a:xfrm>
          <a:prstGeom prst="rightArrow">
            <a:avLst>
              <a:gd name="adj1" fmla="val 50000"/>
              <a:gd name="adj2" fmla="val 4464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3" name="Text Box 21"/>
          <p:cNvSpPr txBox="1">
            <a:spLocks noChangeArrowheads="1"/>
          </p:cNvSpPr>
          <p:nvPr/>
        </p:nvSpPr>
        <p:spPr bwMode="auto">
          <a:xfrm>
            <a:off x="4267200" y="12954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79894" name="AutoShape 22"/>
          <p:cNvSpPr>
            <a:spLocks noChangeArrowheads="1"/>
          </p:cNvSpPr>
          <p:nvPr/>
        </p:nvSpPr>
        <p:spPr bwMode="auto">
          <a:xfrm>
            <a:off x="5562600" y="2057400"/>
            <a:ext cx="257175" cy="519113"/>
          </a:xfrm>
          <a:prstGeom prst="downArrow">
            <a:avLst>
              <a:gd name="adj1" fmla="val 50000"/>
              <a:gd name="adj2" fmla="val 5046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95" name="AutoShape 23"/>
          <p:cNvSpPr>
            <a:spLocks noChangeArrowheads="1"/>
          </p:cNvSpPr>
          <p:nvPr/>
        </p:nvSpPr>
        <p:spPr bwMode="auto">
          <a:xfrm>
            <a:off x="2133600" y="4114800"/>
            <a:ext cx="180975" cy="442913"/>
          </a:xfrm>
          <a:prstGeom prst="downArrow">
            <a:avLst>
              <a:gd name="adj1" fmla="val 50000"/>
              <a:gd name="adj2" fmla="val 6118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96" name="AutoShape 24"/>
          <p:cNvSpPr>
            <a:spLocks noChangeArrowheads="1"/>
          </p:cNvSpPr>
          <p:nvPr/>
        </p:nvSpPr>
        <p:spPr bwMode="auto">
          <a:xfrm>
            <a:off x="2133600" y="3276600"/>
            <a:ext cx="180975" cy="442913"/>
          </a:xfrm>
          <a:prstGeom prst="downArrow">
            <a:avLst>
              <a:gd name="adj1" fmla="val 50000"/>
              <a:gd name="adj2" fmla="val 6118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97" name="AutoShape 25"/>
          <p:cNvSpPr>
            <a:spLocks noChangeArrowheads="1"/>
          </p:cNvSpPr>
          <p:nvPr/>
        </p:nvSpPr>
        <p:spPr bwMode="auto">
          <a:xfrm>
            <a:off x="2133600" y="2438400"/>
            <a:ext cx="180975" cy="442913"/>
          </a:xfrm>
          <a:prstGeom prst="downArrow">
            <a:avLst>
              <a:gd name="adj1" fmla="val 50000"/>
              <a:gd name="adj2" fmla="val 6118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98" name="AutoShape 26"/>
          <p:cNvSpPr>
            <a:spLocks noChangeArrowheads="1"/>
          </p:cNvSpPr>
          <p:nvPr/>
        </p:nvSpPr>
        <p:spPr bwMode="auto">
          <a:xfrm>
            <a:off x="2133600" y="4953000"/>
            <a:ext cx="180975" cy="442913"/>
          </a:xfrm>
          <a:prstGeom prst="downArrow">
            <a:avLst>
              <a:gd name="adj1" fmla="val 50000"/>
              <a:gd name="adj2" fmla="val 6118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899" name="AutoShape 27"/>
          <p:cNvSpPr>
            <a:spLocks noChangeArrowheads="1"/>
          </p:cNvSpPr>
          <p:nvPr/>
        </p:nvSpPr>
        <p:spPr bwMode="auto">
          <a:xfrm>
            <a:off x="2133600" y="1066800"/>
            <a:ext cx="180975" cy="442913"/>
          </a:xfrm>
          <a:prstGeom prst="downArrow">
            <a:avLst>
              <a:gd name="adj1" fmla="val 50000"/>
              <a:gd name="adj2" fmla="val 6118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900" name="AutoShape 28"/>
          <p:cNvSpPr>
            <a:spLocks noChangeArrowheads="1"/>
          </p:cNvSpPr>
          <p:nvPr/>
        </p:nvSpPr>
        <p:spPr bwMode="auto">
          <a:xfrm>
            <a:off x="2133600" y="5791200"/>
            <a:ext cx="180975" cy="442913"/>
          </a:xfrm>
          <a:prstGeom prst="downArrow">
            <a:avLst>
              <a:gd name="adj1" fmla="val 50000"/>
              <a:gd name="adj2" fmla="val 6118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9901" name="Text Box 29"/>
          <p:cNvSpPr txBox="1">
            <a:spLocks noChangeArrowheads="1"/>
          </p:cNvSpPr>
          <p:nvPr/>
        </p:nvSpPr>
        <p:spPr bwMode="auto">
          <a:xfrm>
            <a:off x="4419600" y="26670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79902" name="Text Box 30"/>
          <p:cNvSpPr txBox="1">
            <a:spLocks noChangeArrowheads="1"/>
          </p:cNvSpPr>
          <p:nvPr/>
        </p:nvSpPr>
        <p:spPr bwMode="auto">
          <a:xfrm>
            <a:off x="5715000" y="20574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79903" name="AutoShape 31"/>
          <p:cNvSpPr>
            <a:spLocks noChangeArrowheads="1"/>
          </p:cNvSpPr>
          <p:nvPr/>
        </p:nvSpPr>
        <p:spPr bwMode="auto">
          <a:xfrm>
            <a:off x="5943600" y="5486400"/>
            <a:ext cx="914400" cy="257175"/>
          </a:xfrm>
          <a:prstGeom prst="rightArrow">
            <a:avLst>
              <a:gd name="adj1" fmla="val 50000"/>
              <a:gd name="adj2" fmla="val 88889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4" name="AutoShape 32"/>
          <p:cNvSpPr>
            <a:spLocks noChangeArrowheads="1"/>
          </p:cNvSpPr>
          <p:nvPr/>
        </p:nvSpPr>
        <p:spPr bwMode="auto">
          <a:xfrm>
            <a:off x="5943600" y="4648200"/>
            <a:ext cx="914400" cy="257175"/>
          </a:xfrm>
          <a:prstGeom prst="rightArrow">
            <a:avLst>
              <a:gd name="adj1" fmla="val 50000"/>
              <a:gd name="adj2" fmla="val 88889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5" name="AutoShape 33"/>
          <p:cNvSpPr>
            <a:spLocks noChangeArrowheads="1"/>
          </p:cNvSpPr>
          <p:nvPr/>
        </p:nvSpPr>
        <p:spPr bwMode="auto">
          <a:xfrm>
            <a:off x="5943600" y="3810000"/>
            <a:ext cx="914400" cy="257175"/>
          </a:xfrm>
          <a:prstGeom prst="rightArrow">
            <a:avLst>
              <a:gd name="adj1" fmla="val 50000"/>
              <a:gd name="adj2" fmla="val 88889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6" name="Text Box 34"/>
          <p:cNvSpPr txBox="1">
            <a:spLocks noChangeArrowheads="1"/>
          </p:cNvSpPr>
          <p:nvPr/>
        </p:nvSpPr>
        <p:spPr bwMode="auto">
          <a:xfrm>
            <a:off x="6019800" y="35814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79907" name="Text Box 35"/>
          <p:cNvSpPr txBox="1">
            <a:spLocks noChangeArrowheads="1"/>
          </p:cNvSpPr>
          <p:nvPr/>
        </p:nvSpPr>
        <p:spPr bwMode="auto">
          <a:xfrm>
            <a:off x="2286000" y="49530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79908" name="Text Box 36"/>
          <p:cNvSpPr txBox="1">
            <a:spLocks noChangeArrowheads="1"/>
          </p:cNvSpPr>
          <p:nvPr/>
        </p:nvSpPr>
        <p:spPr bwMode="auto">
          <a:xfrm>
            <a:off x="2286000" y="57150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79909" name="Text Box 37"/>
          <p:cNvSpPr txBox="1">
            <a:spLocks noChangeArrowheads="1"/>
          </p:cNvSpPr>
          <p:nvPr/>
        </p:nvSpPr>
        <p:spPr bwMode="auto">
          <a:xfrm>
            <a:off x="2286000" y="10668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79910" name="Text Box 38"/>
          <p:cNvSpPr txBox="1">
            <a:spLocks noChangeArrowheads="1"/>
          </p:cNvSpPr>
          <p:nvPr/>
        </p:nvSpPr>
        <p:spPr bwMode="auto">
          <a:xfrm>
            <a:off x="2286000" y="24384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79911" name="Text Box 39"/>
          <p:cNvSpPr txBox="1">
            <a:spLocks noChangeArrowheads="1"/>
          </p:cNvSpPr>
          <p:nvPr/>
        </p:nvSpPr>
        <p:spPr bwMode="auto">
          <a:xfrm>
            <a:off x="2286000" y="32766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79912" name="Text Box 40"/>
          <p:cNvSpPr txBox="1">
            <a:spLocks noChangeArrowheads="1"/>
          </p:cNvSpPr>
          <p:nvPr/>
        </p:nvSpPr>
        <p:spPr bwMode="auto">
          <a:xfrm>
            <a:off x="2286000" y="41148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79913" name="Text Box 41"/>
          <p:cNvSpPr txBox="1">
            <a:spLocks noChangeArrowheads="1"/>
          </p:cNvSpPr>
          <p:nvPr/>
        </p:nvSpPr>
        <p:spPr bwMode="auto">
          <a:xfrm>
            <a:off x="6019800" y="44196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79914" name="Text Box 42"/>
          <p:cNvSpPr txBox="1">
            <a:spLocks noChangeArrowheads="1"/>
          </p:cNvSpPr>
          <p:nvPr/>
        </p:nvSpPr>
        <p:spPr bwMode="auto">
          <a:xfrm>
            <a:off x="6019800" y="5257800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>
                <a:latin typeface="Times New Roman" panose="02020603050405020304" pitchFamily="18" charset="0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382000" cy="1143000"/>
          </a:xfrm>
        </p:spPr>
        <p:txBody>
          <a:bodyPr/>
          <a:lstStyle/>
          <a:p>
            <a:r>
              <a:rPr lang="en-US" altLang="en-US" sz="4000">
                <a:solidFill>
                  <a:srgbClr val="FD3F1F"/>
                </a:solidFill>
              </a:rPr>
              <a:t>Does Requirement Directly Refer to a Member of a Federally Protected Class?</a:t>
            </a:r>
            <a:br>
              <a:rPr lang="en-US" altLang="en-US" sz="4000">
                <a:solidFill>
                  <a:srgbClr val="FD3F1F"/>
                </a:solidFill>
              </a:rPr>
            </a:br>
            <a:endParaRPr lang="en-US" altLang="en-US" sz="4000">
              <a:solidFill>
                <a:srgbClr val="FD3F1F"/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209800"/>
            <a:ext cx="3810000" cy="4648200"/>
          </a:xfrm>
        </p:spPr>
        <p:txBody>
          <a:bodyPr/>
          <a:lstStyle/>
          <a:p>
            <a:r>
              <a:rPr lang="en-US" altLang="en-US" sz="2400" dirty="0"/>
              <a:t>Sex (Civil Rights Act)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Male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Female</a:t>
            </a:r>
          </a:p>
          <a:p>
            <a:r>
              <a:rPr lang="en-US" altLang="en-US" sz="2400" dirty="0"/>
              <a:t>Race (CRA)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African American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Asian American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White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Native American</a:t>
            </a:r>
          </a:p>
          <a:p>
            <a:r>
              <a:rPr lang="en-US" altLang="en-US" sz="2400" dirty="0"/>
              <a:t>National origin (CRA)</a:t>
            </a:r>
          </a:p>
          <a:p>
            <a:endParaRPr lang="en-US" altLang="en-US" sz="2400" dirty="0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09800"/>
            <a:ext cx="3810000" cy="4114800"/>
          </a:xfrm>
        </p:spPr>
        <p:txBody>
          <a:bodyPr/>
          <a:lstStyle/>
          <a:p>
            <a:r>
              <a:rPr lang="en-US" altLang="en-US" sz="2400" dirty="0"/>
              <a:t>Color (CRA)</a:t>
            </a:r>
          </a:p>
          <a:p>
            <a:r>
              <a:rPr lang="en-US" altLang="en-US" sz="2400" dirty="0"/>
              <a:t>Age (over 40; ADEA)</a:t>
            </a:r>
          </a:p>
          <a:p>
            <a:r>
              <a:rPr lang="en-US" altLang="en-US" sz="2400" dirty="0"/>
              <a:t>Religion (CRA)</a:t>
            </a:r>
          </a:p>
          <a:p>
            <a:r>
              <a:rPr lang="en-US" altLang="en-US" sz="2400" dirty="0"/>
              <a:t>Disability (ADA)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Current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Previous</a:t>
            </a:r>
          </a:p>
          <a:p>
            <a:pPr lvl="1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Regarded as such</a:t>
            </a:r>
          </a:p>
          <a:p>
            <a:r>
              <a:rPr lang="en-US" altLang="en-US" sz="2400" dirty="0"/>
              <a:t>Vietnam veteran</a:t>
            </a:r>
          </a:p>
          <a:p>
            <a:r>
              <a:rPr lang="en-US" altLang="en-US" sz="2400" dirty="0"/>
              <a:t>Pregnant female</a:t>
            </a:r>
          </a:p>
          <a:p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solidFill>
                  <a:srgbClr val="FF0000"/>
                </a:solidFill>
              </a:rPr>
              <a:t>Is the Requirement a Bona Fide Occupational Qualification (BFOQ)?</a:t>
            </a:r>
            <a:endParaRPr lang="en-US" alt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5334000" cy="4343400"/>
          </a:xfrm>
        </p:spPr>
        <p:txBody>
          <a:bodyPr/>
          <a:lstStyle/>
          <a:p>
            <a:r>
              <a:rPr lang="en-US" altLang="en-US" sz="2800" dirty="0"/>
              <a:t>Only members of a particular class can perform the job</a:t>
            </a:r>
          </a:p>
          <a:p>
            <a:r>
              <a:rPr lang="en-US" altLang="en-US" sz="2800" dirty="0"/>
              <a:t>There can be no exceptions</a:t>
            </a:r>
          </a:p>
          <a:p>
            <a:r>
              <a:rPr lang="en-US" altLang="en-US" sz="2800" dirty="0"/>
              <a:t>According to the courts:</a:t>
            </a:r>
          </a:p>
          <a:p>
            <a:pPr lvl="1"/>
            <a:r>
              <a:rPr lang="en-US" altLang="en-US" sz="2400" dirty="0"/>
              <a:t>Race can never be a BFOQ</a:t>
            </a:r>
          </a:p>
          <a:p>
            <a:pPr lvl="1"/>
            <a:r>
              <a:rPr lang="en-US" altLang="en-US" sz="2400" dirty="0"/>
              <a:t>Religion has been (e.g., Nun, priest)</a:t>
            </a:r>
          </a:p>
          <a:p>
            <a:pPr lvl="1"/>
            <a:r>
              <a:rPr lang="en-US" altLang="en-US" sz="2400" dirty="0"/>
              <a:t>Gender seldom is</a:t>
            </a:r>
          </a:p>
          <a:p>
            <a:pPr lvl="1"/>
            <a:r>
              <a:rPr lang="en-US" altLang="en-US" sz="2400" dirty="0"/>
              <a:t>Customer preference doesn’t matter</a:t>
            </a:r>
          </a:p>
        </p:txBody>
      </p:sp>
      <p:pic>
        <p:nvPicPr>
          <p:cNvPr id="89092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7925" y="2057400"/>
            <a:ext cx="2079625" cy="4419600"/>
          </a:xfrm>
          <a:noFill/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D3F1F"/>
                </a:solidFill>
              </a:rPr>
              <a:t>Two Types of Discrimination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SzPct val="146000"/>
              <a:buFont typeface="Arial" panose="020B0604020202020204" pitchFamily="34" charset="0"/>
              <a:buChar char="•"/>
            </a:pPr>
            <a:r>
              <a:rPr lang="en-US" altLang="en-US" sz="2800" b="1" dirty="0"/>
              <a:t>Adverse Impact  </a:t>
            </a:r>
            <a:endParaRPr lang="en-US" altLang="en-US" sz="2800" b="1" dirty="0" smtClean="0"/>
          </a:p>
          <a:p>
            <a:pPr marL="0" indent="0">
              <a:buClr>
                <a:srgbClr val="FF0000"/>
              </a:buClr>
              <a:buSzPct val="146000"/>
              <a:buNone/>
            </a:pPr>
            <a:r>
              <a:rPr lang="en-US" altLang="en-US" sz="2800" b="1" dirty="0" smtClean="0"/>
              <a:t>	(</a:t>
            </a:r>
            <a:r>
              <a:rPr lang="en-US" altLang="en-US" sz="2800" b="1" dirty="0"/>
              <a:t>or Disparate </a:t>
            </a:r>
            <a:r>
              <a:rPr lang="en-US" altLang="en-US" sz="2800" b="1" dirty="0" smtClean="0"/>
              <a:t>impact)</a:t>
            </a:r>
          </a:p>
          <a:p>
            <a:pPr>
              <a:buClr>
                <a:srgbClr val="FF0000"/>
              </a:buClr>
              <a:buSzPct val="146000"/>
              <a:buFont typeface="Arial" panose="020B0604020202020204" pitchFamily="34" charset="0"/>
              <a:buChar char="•"/>
            </a:pPr>
            <a:endParaRPr lang="en-US" altLang="en-US" sz="2800" b="1" dirty="0" smtClean="0"/>
          </a:p>
          <a:p>
            <a:pPr>
              <a:buClr>
                <a:srgbClr val="FF0000"/>
              </a:buClr>
              <a:buSzPct val="146000"/>
              <a:buFont typeface="Arial" panose="020B0604020202020204" pitchFamily="34" charset="0"/>
              <a:buChar char="•"/>
            </a:pPr>
            <a:r>
              <a:rPr lang="en-US" altLang="en-US" sz="2800" b="1" dirty="0" smtClean="0"/>
              <a:t>Disparate Treatment</a:t>
            </a:r>
            <a:endParaRPr lang="en-US" altLang="en-US" sz="2800" dirty="0" smtClean="0"/>
          </a:p>
          <a:p>
            <a:pPr>
              <a:buClr>
                <a:srgbClr val="FF0000"/>
              </a:buClr>
              <a:buSzPct val="146000"/>
              <a:buFont typeface="Arial" panose="020B0604020202020204" pitchFamily="34" charset="0"/>
              <a:buChar char="•"/>
            </a:pPr>
            <a:endParaRPr lang="en-US" altLang="en-US" sz="2800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381000"/>
            <a:ext cx="7086600" cy="2209800"/>
          </a:xfrm>
        </p:spPr>
        <p:txBody>
          <a:bodyPr/>
          <a:lstStyle/>
          <a:p>
            <a:pPr algn="l"/>
            <a:r>
              <a:rPr lang="en-US" altLang="en-US" sz="3200">
                <a:solidFill>
                  <a:schemeClr val="tx1"/>
                </a:solidFill>
              </a:rPr>
              <a:t>Adverse Impact</a:t>
            </a:r>
            <a:br>
              <a:rPr lang="en-US" altLang="en-US" sz="3200">
                <a:solidFill>
                  <a:schemeClr val="tx1"/>
                </a:solidFill>
              </a:rPr>
            </a:br>
            <a:r>
              <a:rPr lang="en-US" altLang="en-US" sz="3200">
                <a:solidFill>
                  <a:srgbClr val="FD3F1F"/>
                </a:solidFill>
              </a:rPr>
              <a:t>Occurs when the selection rate for one group is less than 80% of the rate for the highest scoring group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048000"/>
            <a:ext cx="7924800" cy="3048000"/>
          </a:xfrm>
        </p:spPr>
        <p:txBody>
          <a:bodyPr/>
          <a:lstStyle/>
          <a:p>
            <a:r>
              <a:rPr lang="en-US" altLang="en-US" sz="2800"/>
              <a:t>					Male		Female</a:t>
            </a:r>
          </a:p>
          <a:p>
            <a:r>
              <a:rPr lang="en-US" altLang="en-US" sz="2800"/>
              <a:t>Number of applicants		  50		   30</a:t>
            </a:r>
          </a:p>
          <a:p>
            <a:r>
              <a:rPr lang="en-US" altLang="en-US" sz="2800"/>
              <a:t>Number hired			  20		   10</a:t>
            </a:r>
          </a:p>
          <a:p>
            <a:r>
              <a:rPr lang="en-US" altLang="en-US" sz="2800"/>
              <a:t>Selection ratio			 .40		  .33</a:t>
            </a:r>
          </a:p>
          <a:p>
            <a:endParaRPr lang="en-US" altLang="en-US" sz="2800"/>
          </a:p>
          <a:p>
            <a:r>
              <a:rPr lang="en-US" altLang="en-US" sz="2800"/>
              <a:t>.33/.40 = .83 &gt; .80 (no adverse impact)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D3F1F"/>
                </a:solidFill>
              </a:rPr>
              <a:t>If There is Adverse Impact...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1219200" y="1905000"/>
            <a:ext cx="7239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/>
              <a:t>1.  Plaintiff proves there is adverse impact</a:t>
            </a:r>
          </a:p>
          <a:p>
            <a:pPr>
              <a:spcBef>
                <a:spcPct val="50000"/>
              </a:spcBef>
            </a:pPr>
            <a:r>
              <a:rPr lang="en-US" altLang="en-US" sz="2400" dirty="0"/>
              <a:t>2.  Burden of proof shifts to employer who must      	prove:</a:t>
            </a:r>
          </a:p>
          <a:p>
            <a:pPr>
              <a:spcBef>
                <a:spcPct val="50000"/>
              </a:spcBef>
            </a:pPr>
            <a:r>
              <a:rPr lang="en-US" altLang="en-US" sz="2400" dirty="0"/>
              <a:t>	a.  Employment practice is job related or</a:t>
            </a:r>
          </a:p>
          <a:p>
            <a:pPr>
              <a:spcBef>
                <a:spcPct val="50000"/>
              </a:spcBef>
            </a:pPr>
            <a:r>
              <a:rPr lang="en-US" altLang="en-US" sz="2400" dirty="0"/>
              <a:t>	b.  Employment practice is exempt from                         		adverse impact or</a:t>
            </a:r>
          </a:p>
          <a:p>
            <a:pPr>
              <a:spcBef>
                <a:spcPct val="50000"/>
              </a:spcBef>
            </a:pPr>
            <a:r>
              <a:rPr lang="en-US" altLang="en-US" sz="2400" dirty="0"/>
              <a:t> 	c.  There is no other alternative with less                                                 		adverse </a:t>
            </a:r>
            <a:r>
              <a:rPr lang="en-US" altLang="en-US" sz="2400" dirty="0" smtClean="0"/>
              <a:t>impact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763000" cy="990600"/>
          </a:xfrm>
        </p:spPr>
        <p:txBody>
          <a:bodyPr/>
          <a:lstStyle/>
          <a:p>
            <a:pPr algn="l"/>
            <a:r>
              <a:rPr lang="en-US" altLang="en-US" sz="3600">
                <a:solidFill>
                  <a:srgbClr val="FF0000"/>
                </a:solidFill>
              </a:rPr>
              <a:t>Can the Employer Prove that the Requirement is Exempt or Job Related?</a:t>
            </a:r>
            <a:endParaRPr lang="en-US" altLang="en-US" sz="360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8175"/>
            <a:ext cx="3810000" cy="2765425"/>
          </a:xfrm>
        </p:spPr>
        <p:txBody>
          <a:bodyPr/>
          <a:lstStyle/>
          <a:p>
            <a:r>
              <a:rPr lang="en-US" altLang="en-US" sz="2800">
                <a:solidFill>
                  <a:schemeClr val="accent2"/>
                </a:solidFill>
              </a:rPr>
              <a:t>Exemptions</a:t>
            </a:r>
          </a:p>
          <a:p>
            <a:pPr lvl="1"/>
            <a:r>
              <a:rPr lang="en-US" altLang="en-US" sz="2400"/>
              <a:t>Bona fide seniority system</a:t>
            </a:r>
          </a:p>
          <a:p>
            <a:pPr lvl="1"/>
            <a:r>
              <a:rPr lang="en-US" altLang="en-US" sz="2400"/>
              <a:t>Veteran’s preference rights</a:t>
            </a:r>
          </a:p>
          <a:p>
            <a:pPr lvl="1"/>
            <a:r>
              <a:rPr lang="en-US" altLang="en-US" sz="2400"/>
              <a:t>National security</a:t>
            </a:r>
          </a:p>
          <a:p>
            <a:endParaRPr lang="en-US" altLang="en-US" sz="2800"/>
          </a:p>
          <a:p>
            <a:pPr lvl="2"/>
            <a:endParaRPr lang="en-US" altLang="en-US" sz="2000"/>
          </a:p>
        </p:txBody>
      </p:sp>
      <p:pic>
        <p:nvPicPr>
          <p:cNvPr id="106500" name="Picture 4"/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4852988"/>
            <a:ext cx="4572000" cy="2005012"/>
          </a:xfrm>
          <a:noFill/>
          <a:ln/>
        </p:spPr>
      </p:pic>
      <p:sp>
        <p:nvSpPr>
          <p:cNvPr id="1065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08175"/>
            <a:ext cx="3810000" cy="3227388"/>
          </a:xfrm>
        </p:spPr>
        <p:txBody>
          <a:bodyPr/>
          <a:lstStyle/>
          <a:p>
            <a:r>
              <a:rPr lang="en-US" altLang="en-US" sz="2800" dirty="0">
                <a:solidFill>
                  <a:schemeClr val="accent2"/>
                </a:solidFill>
              </a:rPr>
              <a:t>Job Related</a:t>
            </a:r>
          </a:p>
          <a:p>
            <a:pPr lvl="1"/>
            <a:r>
              <a:rPr lang="en-US" altLang="en-US" sz="2400" dirty="0"/>
              <a:t>Types</a:t>
            </a:r>
          </a:p>
          <a:p>
            <a:pPr lvl="2"/>
            <a:r>
              <a:rPr lang="en-US" altLang="en-US" sz="2000" dirty="0"/>
              <a:t>BFOQ</a:t>
            </a:r>
          </a:p>
          <a:p>
            <a:pPr lvl="2"/>
            <a:r>
              <a:rPr lang="en-US" altLang="en-US" sz="2000" dirty="0"/>
              <a:t>Valid testing </a:t>
            </a:r>
            <a:r>
              <a:rPr lang="en-US" altLang="en-US" sz="2000" dirty="0" smtClean="0"/>
              <a:t>procedure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382000" cy="1143000"/>
          </a:xfrm>
        </p:spPr>
        <p:txBody>
          <a:bodyPr/>
          <a:lstStyle/>
          <a:p>
            <a:r>
              <a:rPr lang="en-US" altLang="en-US" sz="3200">
                <a:solidFill>
                  <a:srgbClr val="FF0000"/>
                </a:solidFill>
              </a:rPr>
              <a:t>Did Employer Look for Reasonable Alternative with Less Adverse Impact?</a:t>
            </a:r>
            <a:endParaRPr lang="en-US" altLang="en-US" sz="320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002213" cy="4533900"/>
          </a:xfrm>
        </p:spPr>
        <p:txBody>
          <a:bodyPr/>
          <a:lstStyle/>
          <a:p>
            <a:r>
              <a:rPr lang="en-US" altLang="en-US" sz="2800" dirty="0"/>
              <a:t>A different test measuring the same construct</a:t>
            </a:r>
          </a:p>
          <a:p>
            <a:r>
              <a:rPr lang="en-US" altLang="en-US" sz="2800" dirty="0"/>
              <a:t>A different type of test</a:t>
            </a:r>
          </a:p>
          <a:p>
            <a:r>
              <a:rPr lang="en-US" altLang="en-US" sz="2800" dirty="0"/>
              <a:t>Changes to testing conditions</a:t>
            </a:r>
          </a:p>
          <a:p>
            <a:r>
              <a:rPr lang="en-US" altLang="en-US" sz="2800" dirty="0" smtClean="0"/>
              <a:t>Job </a:t>
            </a:r>
            <a:r>
              <a:rPr lang="en-US" altLang="en-US" sz="2800" dirty="0"/>
              <a:t>redesign</a:t>
            </a:r>
          </a:p>
        </p:txBody>
      </p:sp>
      <p:pic>
        <p:nvPicPr>
          <p:cNvPr id="115716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438400"/>
            <a:ext cx="4195763" cy="3694113"/>
          </a:xfrm>
          <a:noFill/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Harassment Claims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Quid Pro Quo</a:t>
            </a:r>
          </a:p>
          <a:p>
            <a:endParaRPr lang="en-US" dirty="0"/>
          </a:p>
          <a:p>
            <a:r>
              <a:rPr lang="en-US" dirty="0" smtClean="0"/>
              <a:t>Hostile Environment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86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Affirmative Action Strategies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8988"/>
            <a:ext cx="7543800" cy="3616325"/>
          </a:xfrm>
        </p:spPr>
        <p:txBody>
          <a:bodyPr/>
          <a:lstStyle/>
          <a:p>
            <a:r>
              <a:rPr lang="en-US" altLang="en-US" sz="2800"/>
              <a:t>Intentional recruitment of minority applicants</a:t>
            </a:r>
          </a:p>
          <a:p>
            <a:r>
              <a:rPr lang="en-US" altLang="en-US" sz="2800"/>
              <a:t>Removal of supervisor and employee prejudices</a:t>
            </a:r>
          </a:p>
          <a:p>
            <a:r>
              <a:rPr lang="en-US" altLang="en-US" sz="2800"/>
              <a:t>Identification and removal of employment practices that work against minority employees</a:t>
            </a:r>
          </a:p>
          <a:p>
            <a:r>
              <a:rPr lang="en-US" altLang="en-US" sz="2800"/>
              <a:t>Preferential hiring and</a:t>
            </a:r>
            <a:r>
              <a:rPr lang="en-US" altLang="en-US" sz="2800">
                <a:solidFill>
                  <a:schemeClr val="accent2"/>
                </a:solidFill>
              </a:rPr>
              <a:t> </a:t>
            </a:r>
            <a:r>
              <a:rPr lang="en-US" altLang="en-US" sz="2800"/>
              <a:t>promotion of minorities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Reasons for Affirmative Action Plans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37063" cy="4533900"/>
          </a:xfrm>
        </p:spPr>
        <p:txBody>
          <a:bodyPr/>
          <a:lstStyle/>
          <a:p>
            <a:r>
              <a:rPr lang="en-US" altLang="en-US" sz="2800">
                <a:solidFill>
                  <a:schemeClr val="accent2"/>
                </a:solidFill>
              </a:rPr>
              <a:t>Involuntary</a:t>
            </a:r>
            <a:endParaRPr lang="en-US" altLang="en-US" sz="2800"/>
          </a:p>
          <a:p>
            <a:pPr lvl="1"/>
            <a:r>
              <a:rPr lang="en-US" altLang="en-US" sz="2400"/>
              <a:t>Government regulation</a:t>
            </a:r>
          </a:p>
          <a:p>
            <a:pPr lvl="1"/>
            <a:r>
              <a:rPr lang="en-US" altLang="en-US" sz="2400"/>
              <a:t>Court order</a:t>
            </a:r>
          </a:p>
          <a:p>
            <a:r>
              <a:rPr lang="en-US" altLang="en-US" sz="2800">
                <a:solidFill>
                  <a:schemeClr val="accent2"/>
                </a:solidFill>
              </a:rPr>
              <a:t>Voluntary</a:t>
            </a:r>
          </a:p>
          <a:p>
            <a:pPr lvl="1"/>
            <a:r>
              <a:rPr lang="en-US" altLang="en-US" sz="2400"/>
              <a:t>Consent decree</a:t>
            </a:r>
          </a:p>
          <a:p>
            <a:pPr lvl="1"/>
            <a:r>
              <a:rPr lang="en-US" altLang="en-US" sz="2400"/>
              <a:t>Desire to be a good citizen</a:t>
            </a:r>
          </a:p>
          <a:p>
            <a:pPr lvl="2"/>
            <a:r>
              <a:rPr lang="en-US" altLang="en-US" sz="2000"/>
              <a:t>community relations</a:t>
            </a:r>
          </a:p>
          <a:p>
            <a:pPr lvl="2"/>
            <a:r>
              <a:rPr lang="en-US" altLang="en-US" sz="2000"/>
              <a:t>customer relations</a:t>
            </a:r>
          </a:p>
          <a:p>
            <a:pPr lvl="2"/>
            <a:r>
              <a:rPr lang="en-US" altLang="en-US" sz="2000"/>
              <a:t>hope that diversity will increase productivity</a:t>
            </a:r>
          </a:p>
        </p:txBody>
      </p:sp>
      <p:pic>
        <p:nvPicPr>
          <p:cNvPr id="152580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514600"/>
            <a:ext cx="3498850" cy="3810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AutoShape 2"/>
          <p:cNvSpPr>
            <a:spLocks noChangeArrowheads="1"/>
          </p:cNvSpPr>
          <p:nvPr/>
        </p:nvSpPr>
        <p:spPr bwMode="auto">
          <a:xfrm>
            <a:off x="304800" y="381000"/>
            <a:ext cx="4724400" cy="685800"/>
          </a:xfrm>
          <a:prstGeom prst="flowChartPrepa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Was there a history </a:t>
            </a:r>
          </a:p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of discrimination?</a:t>
            </a:r>
          </a:p>
        </p:txBody>
      </p:sp>
      <p:sp>
        <p:nvSpPr>
          <p:cNvPr id="154627" name="AutoShape 3"/>
          <p:cNvSpPr>
            <a:spLocks noChangeArrowheads="1"/>
          </p:cNvSpPr>
          <p:nvPr/>
        </p:nvSpPr>
        <p:spPr bwMode="auto">
          <a:xfrm>
            <a:off x="304800" y="1524000"/>
            <a:ext cx="4953000" cy="685800"/>
          </a:xfrm>
          <a:prstGeom prst="flowChartPrepa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Does the plan only benefit</a:t>
            </a:r>
          </a:p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actual victims of discrimination?</a:t>
            </a:r>
          </a:p>
        </p:txBody>
      </p:sp>
      <p:sp>
        <p:nvSpPr>
          <p:cNvPr id="154628" name="AutoShape 4"/>
          <p:cNvSpPr>
            <a:spLocks noChangeArrowheads="1"/>
          </p:cNvSpPr>
          <p:nvPr/>
        </p:nvSpPr>
        <p:spPr bwMode="auto">
          <a:xfrm>
            <a:off x="457200" y="2667000"/>
            <a:ext cx="4724400" cy="685800"/>
          </a:xfrm>
          <a:prstGeom prst="flowChartPrepa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What population was used</a:t>
            </a:r>
          </a:p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to establish goals?</a:t>
            </a:r>
          </a:p>
        </p:txBody>
      </p:sp>
      <p:sp>
        <p:nvSpPr>
          <p:cNvPr id="154629" name="AutoShape 5"/>
          <p:cNvSpPr>
            <a:spLocks noChangeArrowheads="1"/>
          </p:cNvSpPr>
          <p:nvPr/>
        </p:nvSpPr>
        <p:spPr bwMode="auto">
          <a:xfrm>
            <a:off x="457200" y="3810000"/>
            <a:ext cx="4648200" cy="762000"/>
          </a:xfrm>
          <a:prstGeom prst="flowChartPrepa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Did plan trammel the</a:t>
            </a:r>
          </a:p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rights of nonminorities?</a:t>
            </a:r>
          </a:p>
        </p:txBody>
      </p:sp>
      <p:sp>
        <p:nvSpPr>
          <p:cNvPr id="154630" name="AutoShape 6"/>
          <p:cNvSpPr>
            <a:spLocks noChangeArrowheads="1"/>
          </p:cNvSpPr>
          <p:nvPr/>
        </p:nvSpPr>
        <p:spPr bwMode="auto">
          <a:xfrm>
            <a:off x="533400" y="4953000"/>
            <a:ext cx="4724400" cy="762000"/>
          </a:xfrm>
          <a:prstGeom prst="flowChartPreparat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Is there an ending</a:t>
            </a:r>
          </a:p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point to the plan?</a:t>
            </a:r>
          </a:p>
        </p:txBody>
      </p:sp>
      <p:sp>
        <p:nvSpPr>
          <p:cNvPr id="154631" name="AutoShape 7"/>
          <p:cNvSpPr>
            <a:spLocks noChangeArrowheads="1"/>
          </p:cNvSpPr>
          <p:nvPr/>
        </p:nvSpPr>
        <p:spPr bwMode="auto">
          <a:xfrm>
            <a:off x="6477000" y="457200"/>
            <a:ext cx="1828800" cy="6096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Plan is illegal</a:t>
            </a:r>
          </a:p>
        </p:txBody>
      </p:sp>
      <p:sp>
        <p:nvSpPr>
          <p:cNvPr id="154632" name="AutoShape 8"/>
          <p:cNvSpPr>
            <a:spLocks noChangeArrowheads="1"/>
          </p:cNvSpPr>
          <p:nvPr/>
        </p:nvSpPr>
        <p:spPr bwMode="auto">
          <a:xfrm>
            <a:off x="6477000" y="1676400"/>
            <a:ext cx="1828800" cy="609600"/>
          </a:xfrm>
          <a:prstGeom prst="flowChartTerminator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Plan is Legal</a:t>
            </a:r>
          </a:p>
        </p:txBody>
      </p:sp>
      <p:sp>
        <p:nvSpPr>
          <p:cNvPr id="154633" name="AutoShape 9"/>
          <p:cNvSpPr>
            <a:spLocks noChangeArrowheads="1"/>
          </p:cNvSpPr>
          <p:nvPr/>
        </p:nvSpPr>
        <p:spPr bwMode="auto">
          <a:xfrm>
            <a:off x="6553200" y="2819400"/>
            <a:ext cx="1828800" cy="6096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Plan is illegal</a:t>
            </a:r>
          </a:p>
        </p:txBody>
      </p:sp>
      <p:sp>
        <p:nvSpPr>
          <p:cNvPr id="154634" name="AutoShape 10"/>
          <p:cNvSpPr>
            <a:spLocks noChangeArrowheads="1"/>
          </p:cNvSpPr>
          <p:nvPr/>
        </p:nvSpPr>
        <p:spPr bwMode="auto">
          <a:xfrm>
            <a:off x="6553200" y="3886200"/>
            <a:ext cx="1828800" cy="6096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Plan is illegal</a:t>
            </a:r>
          </a:p>
        </p:txBody>
      </p:sp>
      <p:sp>
        <p:nvSpPr>
          <p:cNvPr id="154635" name="AutoShape 11"/>
          <p:cNvSpPr>
            <a:spLocks noChangeArrowheads="1"/>
          </p:cNvSpPr>
          <p:nvPr/>
        </p:nvSpPr>
        <p:spPr bwMode="auto">
          <a:xfrm>
            <a:off x="6553200" y="5029200"/>
            <a:ext cx="1828800" cy="609600"/>
          </a:xfrm>
          <a:prstGeom prst="flowChartTerminator">
            <a:avLst/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Plan is illegal</a:t>
            </a:r>
          </a:p>
        </p:txBody>
      </p:sp>
      <p:sp>
        <p:nvSpPr>
          <p:cNvPr id="154636" name="AutoShape 12"/>
          <p:cNvSpPr>
            <a:spLocks noChangeArrowheads="1"/>
          </p:cNvSpPr>
          <p:nvPr/>
        </p:nvSpPr>
        <p:spPr bwMode="auto">
          <a:xfrm>
            <a:off x="1828800" y="6096000"/>
            <a:ext cx="1828800" cy="609600"/>
          </a:xfrm>
          <a:prstGeom prst="flowChartTerminator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anose="02020603050405020304" pitchFamily="18" charset="0"/>
              </a:rPr>
              <a:t>Plan is Legal</a:t>
            </a:r>
          </a:p>
        </p:txBody>
      </p:sp>
      <p:sp>
        <p:nvSpPr>
          <p:cNvPr id="154637" name="AutoShape 13"/>
          <p:cNvSpPr>
            <a:spLocks noChangeArrowheads="1"/>
          </p:cNvSpPr>
          <p:nvPr/>
        </p:nvSpPr>
        <p:spPr bwMode="auto">
          <a:xfrm>
            <a:off x="5334000" y="609600"/>
            <a:ext cx="976313" cy="304800"/>
          </a:xfrm>
          <a:prstGeom prst="rightArrow">
            <a:avLst>
              <a:gd name="adj1" fmla="val 50000"/>
              <a:gd name="adj2" fmla="val 80078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38" name="AutoShape 14"/>
          <p:cNvSpPr>
            <a:spLocks noChangeArrowheads="1"/>
          </p:cNvSpPr>
          <p:nvPr/>
        </p:nvSpPr>
        <p:spPr bwMode="auto">
          <a:xfrm>
            <a:off x="5334000" y="2895600"/>
            <a:ext cx="976313" cy="304800"/>
          </a:xfrm>
          <a:prstGeom prst="rightArrow">
            <a:avLst>
              <a:gd name="adj1" fmla="val 50000"/>
              <a:gd name="adj2" fmla="val 80078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39" name="AutoShape 15"/>
          <p:cNvSpPr>
            <a:spLocks noChangeArrowheads="1"/>
          </p:cNvSpPr>
          <p:nvPr/>
        </p:nvSpPr>
        <p:spPr bwMode="auto">
          <a:xfrm>
            <a:off x="5334000" y="4038600"/>
            <a:ext cx="976313" cy="304800"/>
          </a:xfrm>
          <a:prstGeom prst="rightArrow">
            <a:avLst>
              <a:gd name="adj1" fmla="val 50000"/>
              <a:gd name="adj2" fmla="val 80078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40" name="AutoShape 16"/>
          <p:cNvSpPr>
            <a:spLocks noChangeArrowheads="1"/>
          </p:cNvSpPr>
          <p:nvPr/>
        </p:nvSpPr>
        <p:spPr bwMode="auto">
          <a:xfrm>
            <a:off x="5410200" y="5181600"/>
            <a:ext cx="976313" cy="304800"/>
          </a:xfrm>
          <a:prstGeom prst="rightArrow">
            <a:avLst>
              <a:gd name="adj1" fmla="val 50000"/>
              <a:gd name="adj2" fmla="val 80078"/>
            </a:avLst>
          </a:prstGeom>
          <a:solidFill>
            <a:srgbClr val="FD3F1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41" name="AutoShape 17"/>
          <p:cNvSpPr>
            <a:spLocks noChangeArrowheads="1"/>
          </p:cNvSpPr>
          <p:nvPr/>
        </p:nvSpPr>
        <p:spPr bwMode="auto">
          <a:xfrm>
            <a:off x="5334000" y="1752600"/>
            <a:ext cx="976313" cy="304800"/>
          </a:xfrm>
          <a:prstGeom prst="rightArrow">
            <a:avLst>
              <a:gd name="adj1" fmla="val 50000"/>
              <a:gd name="adj2" fmla="val 80078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42" name="Text Box 18"/>
          <p:cNvSpPr txBox="1">
            <a:spLocks noChangeArrowheads="1"/>
          </p:cNvSpPr>
          <p:nvPr/>
        </p:nvSpPr>
        <p:spPr bwMode="auto">
          <a:xfrm>
            <a:off x="5470525" y="304800"/>
            <a:ext cx="473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154643" name="Text Box 19"/>
          <p:cNvSpPr txBox="1">
            <a:spLocks noChangeArrowheads="1"/>
          </p:cNvSpPr>
          <p:nvPr/>
        </p:nvSpPr>
        <p:spPr bwMode="auto">
          <a:xfrm>
            <a:off x="5410200" y="26670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Area</a:t>
            </a:r>
          </a:p>
        </p:txBody>
      </p:sp>
      <p:sp>
        <p:nvSpPr>
          <p:cNvPr id="154644" name="Text Box 20"/>
          <p:cNvSpPr txBox="1">
            <a:spLocks noChangeArrowheads="1"/>
          </p:cNvSpPr>
          <p:nvPr/>
        </p:nvSpPr>
        <p:spPr bwMode="auto">
          <a:xfrm>
            <a:off x="5486400" y="4953000"/>
            <a:ext cx="473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154645" name="Text Box 21"/>
          <p:cNvSpPr txBox="1">
            <a:spLocks noChangeArrowheads="1"/>
          </p:cNvSpPr>
          <p:nvPr/>
        </p:nvSpPr>
        <p:spPr bwMode="auto">
          <a:xfrm>
            <a:off x="5410200" y="1447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154646" name="Text Box 22"/>
          <p:cNvSpPr txBox="1">
            <a:spLocks noChangeArrowheads="1"/>
          </p:cNvSpPr>
          <p:nvPr/>
        </p:nvSpPr>
        <p:spPr bwMode="auto">
          <a:xfrm>
            <a:off x="5334000" y="3810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154647" name="AutoShape 23"/>
          <p:cNvSpPr>
            <a:spLocks noChangeArrowheads="1"/>
          </p:cNvSpPr>
          <p:nvPr/>
        </p:nvSpPr>
        <p:spPr bwMode="auto">
          <a:xfrm>
            <a:off x="2590800" y="1066800"/>
            <a:ext cx="304800" cy="366713"/>
          </a:xfrm>
          <a:prstGeom prst="downArrow">
            <a:avLst>
              <a:gd name="adj1" fmla="val 50000"/>
              <a:gd name="adj2" fmla="val 30078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54648" name="AutoShape 24"/>
          <p:cNvSpPr>
            <a:spLocks noChangeArrowheads="1"/>
          </p:cNvSpPr>
          <p:nvPr/>
        </p:nvSpPr>
        <p:spPr bwMode="auto">
          <a:xfrm>
            <a:off x="2590800" y="2209800"/>
            <a:ext cx="304800" cy="366713"/>
          </a:xfrm>
          <a:prstGeom prst="downArrow">
            <a:avLst>
              <a:gd name="adj1" fmla="val 50000"/>
              <a:gd name="adj2" fmla="val 30078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54649" name="AutoShape 25"/>
          <p:cNvSpPr>
            <a:spLocks noChangeArrowheads="1"/>
          </p:cNvSpPr>
          <p:nvPr/>
        </p:nvSpPr>
        <p:spPr bwMode="auto">
          <a:xfrm>
            <a:off x="2590800" y="3352800"/>
            <a:ext cx="304800" cy="366713"/>
          </a:xfrm>
          <a:prstGeom prst="downArrow">
            <a:avLst>
              <a:gd name="adj1" fmla="val 50000"/>
              <a:gd name="adj2" fmla="val 30078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54650" name="AutoShape 26"/>
          <p:cNvSpPr>
            <a:spLocks noChangeArrowheads="1"/>
          </p:cNvSpPr>
          <p:nvPr/>
        </p:nvSpPr>
        <p:spPr bwMode="auto">
          <a:xfrm>
            <a:off x="2590800" y="4572000"/>
            <a:ext cx="304800" cy="366713"/>
          </a:xfrm>
          <a:prstGeom prst="downArrow">
            <a:avLst>
              <a:gd name="adj1" fmla="val 50000"/>
              <a:gd name="adj2" fmla="val 30078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54651" name="AutoShape 27"/>
          <p:cNvSpPr>
            <a:spLocks noChangeArrowheads="1"/>
          </p:cNvSpPr>
          <p:nvPr/>
        </p:nvSpPr>
        <p:spPr bwMode="auto">
          <a:xfrm>
            <a:off x="2590800" y="5715000"/>
            <a:ext cx="304800" cy="366713"/>
          </a:xfrm>
          <a:prstGeom prst="downArrow">
            <a:avLst>
              <a:gd name="adj1" fmla="val 50000"/>
              <a:gd name="adj2" fmla="val 30078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54652" name="Text Box 28"/>
          <p:cNvSpPr txBox="1">
            <a:spLocks noChangeArrowheads="1"/>
          </p:cNvSpPr>
          <p:nvPr/>
        </p:nvSpPr>
        <p:spPr bwMode="auto">
          <a:xfrm>
            <a:off x="2971800" y="1066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Yes</a:t>
            </a:r>
          </a:p>
        </p:txBody>
      </p:sp>
      <p:sp>
        <p:nvSpPr>
          <p:cNvPr id="154653" name="Text Box 29"/>
          <p:cNvSpPr txBox="1">
            <a:spLocks noChangeArrowheads="1"/>
          </p:cNvSpPr>
          <p:nvPr/>
        </p:nvSpPr>
        <p:spPr bwMode="auto">
          <a:xfrm>
            <a:off x="2971800" y="2209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154654" name="Text Box 30"/>
          <p:cNvSpPr txBox="1">
            <a:spLocks noChangeArrowheads="1"/>
          </p:cNvSpPr>
          <p:nvPr/>
        </p:nvSpPr>
        <p:spPr bwMode="auto">
          <a:xfrm>
            <a:off x="2895600" y="33528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Qualified Work Force</a:t>
            </a:r>
          </a:p>
        </p:txBody>
      </p:sp>
      <p:sp>
        <p:nvSpPr>
          <p:cNvPr id="154655" name="Text Box 31"/>
          <p:cNvSpPr txBox="1">
            <a:spLocks noChangeArrowheads="1"/>
          </p:cNvSpPr>
          <p:nvPr/>
        </p:nvSpPr>
        <p:spPr bwMode="auto">
          <a:xfrm>
            <a:off x="2895600" y="4572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154656" name="Text Box 32"/>
          <p:cNvSpPr txBox="1">
            <a:spLocks noChangeArrowheads="1"/>
          </p:cNvSpPr>
          <p:nvPr/>
        </p:nvSpPr>
        <p:spPr bwMode="auto">
          <a:xfrm>
            <a:off x="2895600" y="5715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Yes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Privacy Issues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Drug testing</a:t>
            </a:r>
          </a:p>
          <a:p>
            <a:r>
              <a:rPr lang="en-US" altLang="en-US"/>
              <a:t>Office and locker searches</a:t>
            </a:r>
          </a:p>
          <a:p>
            <a:r>
              <a:rPr lang="en-US" altLang="en-US"/>
              <a:t>Psychological tests</a:t>
            </a:r>
          </a:p>
          <a:p>
            <a:r>
              <a:rPr lang="en-US" altLang="en-US"/>
              <a:t>Electronic surveillance</a:t>
            </a:r>
          </a:p>
        </p:txBody>
      </p:sp>
      <p:pic>
        <p:nvPicPr>
          <p:cNvPr id="175109" name="Picture 5" descr="MPj0305810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95600"/>
            <a:ext cx="260985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329</TotalTime>
  <Words>593</Words>
  <Application>Microsoft Office PowerPoint</Application>
  <PresentationFormat>On-screen Show (4:3)</PresentationFormat>
  <Paragraphs>168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Times New Roman</vt:lpstr>
      <vt:lpstr>Arial</vt:lpstr>
      <vt:lpstr>Wingdings</vt:lpstr>
      <vt:lpstr>Digital Dots</vt:lpstr>
      <vt:lpstr>Complaint Process</vt:lpstr>
      <vt:lpstr>Major Laws</vt:lpstr>
      <vt:lpstr>PowerPoint Presentation</vt:lpstr>
      <vt:lpstr>Does Requirement Directly Refer to a Member of a Federally Protected Class? </vt:lpstr>
      <vt:lpstr>Is the Requirement a Bona Fide Occupational Qualification (BFOQ)?</vt:lpstr>
      <vt:lpstr>Two Types of Discrimination</vt:lpstr>
      <vt:lpstr>Adverse Impact Occurs when the selection rate for one group is less than 80% of the rate for the highest scoring group</vt:lpstr>
      <vt:lpstr>If There is Adverse Impact...</vt:lpstr>
      <vt:lpstr>Can the Employer Prove that the Requirement is Exempt or Job Related?</vt:lpstr>
      <vt:lpstr>Did Employer Look for Reasonable Alternative with Less Adverse Impact?</vt:lpstr>
      <vt:lpstr>Harassment Claims</vt:lpstr>
      <vt:lpstr>Affirmative Action Strategies</vt:lpstr>
      <vt:lpstr>Reasons for Affirmative Action Plans</vt:lpstr>
      <vt:lpstr>PowerPoint Presentation</vt:lpstr>
      <vt:lpstr>Privacy Issues</vt:lpstr>
    </vt:vector>
  </TitlesOfParts>
  <Company>Personal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a Personnel Decision</dc:title>
  <dc:creator>Todd Baker</dc:creator>
  <cp:lastModifiedBy>Kerrie Baker</cp:lastModifiedBy>
  <cp:revision>27</cp:revision>
  <dcterms:created xsi:type="dcterms:W3CDTF">2001-02-03T22:23:37Z</dcterms:created>
  <dcterms:modified xsi:type="dcterms:W3CDTF">2016-10-05T13:06:19Z</dcterms:modified>
</cp:coreProperties>
</file>